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8"/>
  </p:notesMasterIdLst>
  <p:handoutMasterIdLst>
    <p:handoutMasterId r:id="rId29"/>
  </p:handoutMasterIdLst>
  <p:sldIdLst>
    <p:sldId id="257" r:id="rId2"/>
    <p:sldId id="271" r:id="rId3"/>
    <p:sldId id="280" r:id="rId4"/>
    <p:sldId id="277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9" r:id="rId13"/>
    <p:sldId id="288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93447" autoAdjust="0"/>
  </p:normalViewPr>
  <p:slideViewPr>
    <p:cSldViewPr snapToGrid="0" showGuides="1">
      <p:cViewPr varScale="1">
        <p:scale>
          <a:sx n="77" d="100"/>
          <a:sy n="77" d="100"/>
        </p:scale>
        <p:origin x="926" y="48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2357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007295-A262-4B4C-B3B9-A5147EDA21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40C5D-AF0B-4D35-87E2-31586FE763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2D976-EE9F-4D81-93B4-309048736BC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6E2C2C-8523-4618-A980-A47A4BE03C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26EBE-7AF6-4EEA-A555-9CC10FE10A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B6B82-8D0B-4843-8350-0C677FAF7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20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9D09-B8C5-4B94-B5DC-AF4ED464E02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EC689-B63F-4B6D-AF6D-31DA368AC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3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EC689-B63F-4B6D-AF6D-31DA368AC8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.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F045F47D-AB9C-4341-B52D-E18C2DB010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21480" y="570486"/>
            <a:ext cx="3749040" cy="744191"/>
          </a:xfrm>
          <a:prstGeom prst="rect">
            <a:avLst/>
          </a:prstGeom>
        </p:spPr>
      </p:pic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51111F31-87D3-4336-B677-12C731F35A0A}"/>
              </a:ext>
            </a:extLst>
          </p:cNvPr>
          <p:cNvPicPr>
            <a:picLocks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9946"/>
          <a:stretch/>
        </p:blipFill>
        <p:spPr>
          <a:xfrm>
            <a:off x="5843" y="6168788"/>
            <a:ext cx="12172604" cy="689212"/>
          </a:xfrm>
          <a:prstGeom prst="rect">
            <a:avLst/>
          </a:prstGeom>
          <a:effectLst>
            <a:outerShdw blurRad="88900" dist="38100" dir="16200000" rotWithShape="0">
              <a:prstClr val="black">
                <a:alpha val="15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728428"/>
            <a:ext cx="9144000" cy="1832919"/>
          </a:xfrm>
        </p:spPr>
        <p:txBody>
          <a:bodyPr anchor="b" anchorCtr="1">
            <a:noAutofit/>
          </a:bodyPr>
          <a:lstStyle>
            <a:lvl1pPr algn="ctr">
              <a:defRPr lang="en-US" sz="4400" kern="1200" spc="-15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48485"/>
            <a:ext cx="9144000" cy="1137708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198DB7-C1B5-49F6-AC55-1A25027B890C}"/>
              </a:ext>
            </a:extLst>
          </p:cNvPr>
          <p:cNvSpPr/>
          <p:nvPr userDrawn="1"/>
        </p:nvSpPr>
        <p:spPr>
          <a:xfrm>
            <a:off x="5638800" y="3784112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C6092C-9916-4F45-AC83-40A526432204}"/>
              </a:ext>
            </a:extLst>
          </p:cNvPr>
          <p:cNvSpPr/>
          <p:nvPr userDrawn="1"/>
        </p:nvSpPr>
        <p:spPr>
          <a:xfrm>
            <a:off x="5694419" y="6168788"/>
            <a:ext cx="803161" cy="689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>
                <a:alpha val="1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8B61E-D700-41AB-A285-33515E6C0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1174" y="818540"/>
            <a:ext cx="7171757" cy="1272756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0B0C01-FE56-4642-9E7B-E63BFB56B8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1174" y="3018774"/>
            <a:ext cx="4872973" cy="3118414"/>
          </a:xfrm>
        </p:spPr>
        <p:txBody>
          <a:bodyPr anchor="t" anchorCtr="0"/>
          <a:lstStyle>
            <a:lvl1pPr marL="0" indent="0" algn="l">
              <a:lnSpc>
                <a:spcPct val="95000"/>
              </a:lnSpc>
              <a:spcBef>
                <a:spcPts val="800"/>
              </a:spcBef>
              <a:buNone/>
              <a:defRPr lang="en-US" sz="200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3D1C27-A47E-49F4-8FF1-3954D853A2CE}"/>
              </a:ext>
            </a:extLst>
          </p:cNvPr>
          <p:cNvSpPr/>
          <p:nvPr userDrawn="1"/>
        </p:nvSpPr>
        <p:spPr>
          <a:xfrm>
            <a:off x="1781174" y="2239914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8B61E-D700-41AB-A285-33515E6C0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1174" y="818540"/>
            <a:ext cx="7171757" cy="1272756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0B0C01-FE56-4642-9E7B-E63BFB56B8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81174" y="3018774"/>
            <a:ext cx="4754880" cy="3118414"/>
          </a:xfrm>
        </p:spPr>
        <p:txBody>
          <a:bodyPr anchor="t" anchorCtr="0"/>
          <a:lstStyle>
            <a:lvl1pPr marL="0" indent="0" algn="l">
              <a:lnSpc>
                <a:spcPct val="95000"/>
              </a:lnSpc>
              <a:spcBef>
                <a:spcPts val="800"/>
              </a:spcBef>
              <a:buNone/>
              <a:defRPr lang="en-US" sz="200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3D1C27-A47E-49F4-8FF1-3954D853A2CE}"/>
              </a:ext>
            </a:extLst>
          </p:cNvPr>
          <p:cNvSpPr/>
          <p:nvPr userDrawn="1"/>
        </p:nvSpPr>
        <p:spPr>
          <a:xfrm>
            <a:off x="1781174" y="2239914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45069E1-66A9-45BF-B886-E9052A262D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985000" y="3018774"/>
            <a:ext cx="4754880" cy="311850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27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77764B7-ADAB-412F-A905-60FDDC8A07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50879" y="2"/>
            <a:ext cx="11141122" cy="3002507"/>
          </a:xfrm>
          <a:custGeom>
            <a:avLst/>
            <a:gdLst>
              <a:gd name="connsiteX0" fmla="*/ 0 w 11141122"/>
              <a:gd name="connsiteY0" fmla="*/ 0 h 3002507"/>
              <a:gd name="connsiteX1" fmla="*/ 11141122 w 11141122"/>
              <a:gd name="connsiteY1" fmla="*/ 0 h 3002507"/>
              <a:gd name="connsiteX2" fmla="*/ 11141122 w 11141122"/>
              <a:gd name="connsiteY2" fmla="*/ 3002507 h 3002507"/>
              <a:gd name="connsiteX3" fmla="*/ 5868536 w 11141122"/>
              <a:gd name="connsiteY3" fmla="*/ 3002507 h 3002507"/>
              <a:gd name="connsiteX4" fmla="*/ 5868536 w 11141122"/>
              <a:gd name="connsiteY4" fmla="*/ 2565778 h 3002507"/>
              <a:gd name="connsiteX5" fmla="*/ 491318 w 11141122"/>
              <a:gd name="connsiteY5" fmla="*/ 2565778 h 3002507"/>
              <a:gd name="connsiteX6" fmla="*/ 491318 w 11141122"/>
              <a:gd name="connsiteY6" fmla="*/ 3002507 h 3002507"/>
              <a:gd name="connsiteX7" fmla="*/ 0 w 11141122"/>
              <a:gd name="connsiteY7" fmla="*/ 3002507 h 3002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41122" h="3002507">
                <a:moveTo>
                  <a:pt x="0" y="0"/>
                </a:moveTo>
                <a:lnTo>
                  <a:pt x="11141122" y="0"/>
                </a:lnTo>
                <a:lnTo>
                  <a:pt x="11141122" y="3002507"/>
                </a:lnTo>
                <a:lnTo>
                  <a:pt x="5868536" y="3002507"/>
                </a:lnTo>
                <a:lnTo>
                  <a:pt x="5868536" y="2565778"/>
                </a:lnTo>
                <a:lnTo>
                  <a:pt x="491318" y="2565778"/>
                </a:lnTo>
                <a:lnTo>
                  <a:pt x="491318" y="3002507"/>
                </a:lnTo>
                <a:lnTo>
                  <a:pt x="0" y="3002507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D8B61E-D700-41AB-A285-33515E6C0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1174" y="2825087"/>
            <a:ext cx="4892581" cy="794760"/>
          </a:xfrm>
        </p:spPr>
        <p:txBody>
          <a:bodyPr anchor="b" anchorCtr="0"/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0B0C01-FE56-4642-9E7B-E63BFB56B8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4320" y="3893074"/>
            <a:ext cx="4872973" cy="2726090"/>
          </a:xfrm>
        </p:spPr>
        <p:txBody>
          <a:bodyPr anchor="t" anchorCtr="0"/>
          <a:lstStyle>
            <a:lvl1pPr marL="0" indent="0" algn="l">
              <a:lnSpc>
                <a:spcPct val="95000"/>
              </a:lnSpc>
              <a:spcBef>
                <a:spcPts val="800"/>
              </a:spcBef>
              <a:buNone/>
              <a:defRPr lang="en-US" sz="200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7D14DF-5E3B-41EB-8A91-1BED59B88863}"/>
              </a:ext>
            </a:extLst>
          </p:cNvPr>
          <p:cNvSpPr/>
          <p:nvPr userDrawn="1"/>
        </p:nvSpPr>
        <p:spPr>
          <a:xfrm>
            <a:off x="1542197" y="6766560"/>
            <a:ext cx="5377218" cy="914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85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8B61E-D700-41AB-A285-33515E6C0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5602" y="626357"/>
            <a:ext cx="5263688" cy="1828193"/>
          </a:xfrm>
        </p:spPr>
        <p:txBody>
          <a:bodyPr wrap="square" anchor="b" anchorCtr="0">
            <a:spAutoFit/>
          </a:bodyPr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0B0C01-FE56-4642-9E7B-E63BFB56B8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14575" y="688932"/>
            <a:ext cx="4572000" cy="661720"/>
          </a:xfrm>
          <a:solidFill>
            <a:schemeClr val="bg1">
              <a:lumMod val="95000"/>
            </a:schemeClr>
          </a:solidFill>
        </p:spPr>
        <p:txBody>
          <a:bodyPr wrap="square" lIns="182880" tIns="182880" rIns="182880" bIns="182880" anchor="t" anchorCtr="0">
            <a:spAutoFit/>
          </a:bodyPr>
          <a:lstStyle>
            <a:lvl1pPr marL="0" indent="0" algn="l">
              <a:lnSpc>
                <a:spcPct val="95000"/>
              </a:lnSpc>
              <a:spcBef>
                <a:spcPts val="800"/>
              </a:spcBef>
              <a:buNone/>
              <a:defRPr lang="en-US" sz="200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3D1C27-A47E-49F4-8FF1-3954D853A2CE}"/>
              </a:ext>
            </a:extLst>
          </p:cNvPr>
          <p:cNvSpPr/>
          <p:nvPr userDrawn="1"/>
        </p:nvSpPr>
        <p:spPr>
          <a:xfrm>
            <a:off x="1505602" y="2630464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8B61E-D700-41AB-A285-33515E6C0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5602" y="626357"/>
            <a:ext cx="5263688" cy="1828193"/>
          </a:xfrm>
        </p:spPr>
        <p:txBody>
          <a:bodyPr wrap="square" anchor="b" anchorCtr="0">
            <a:spAutoFit/>
          </a:bodyPr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0B0C01-FE56-4642-9E7B-E63BFB56B8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14575" y="688932"/>
            <a:ext cx="4904898" cy="846386"/>
          </a:xfrm>
          <a:solidFill>
            <a:schemeClr val="bg1">
              <a:lumMod val="95000"/>
            </a:schemeClr>
          </a:solidFill>
        </p:spPr>
        <p:txBody>
          <a:bodyPr wrap="square" lIns="274320" tIns="274320" rIns="274320" bIns="274320" anchor="t" anchorCtr="0">
            <a:spAutoFit/>
          </a:bodyPr>
          <a:lstStyle>
            <a:lvl1pPr marL="0" indent="0" algn="l">
              <a:lnSpc>
                <a:spcPct val="95000"/>
              </a:lnSpc>
              <a:spcBef>
                <a:spcPts val="800"/>
              </a:spcBef>
              <a:buNone/>
              <a:defRPr lang="en-US" sz="200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3D1C27-A47E-49F4-8FF1-3954D853A2CE}"/>
              </a:ext>
            </a:extLst>
          </p:cNvPr>
          <p:cNvSpPr/>
          <p:nvPr userDrawn="1"/>
        </p:nvSpPr>
        <p:spPr>
          <a:xfrm>
            <a:off x="1505602" y="2630464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49FF349-499D-4773-A3B2-1547301DCB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04950" y="3124200"/>
            <a:ext cx="5264150" cy="3403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6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 anchorCtr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D0655B-5834-474B-BC1F-9C661A5AD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1174" y="355078"/>
            <a:ext cx="9348789" cy="1272756"/>
          </a:xfrm>
        </p:spPr>
        <p:txBody>
          <a:bodyPr/>
          <a:lstStyle>
            <a:lvl1pPr>
              <a:defRPr lang="en-US" sz="4400" kern="1200" spc="-150" dirty="0">
                <a:solidFill>
                  <a:schemeClr val="tx2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08DCDB-66C8-44DE-8ED7-83CE364096B0}"/>
              </a:ext>
            </a:extLst>
          </p:cNvPr>
          <p:cNvSpPr/>
          <p:nvPr userDrawn="1"/>
        </p:nvSpPr>
        <p:spPr>
          <a:xfrm>
            <a:off x="5998368" y="1853852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1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174" y="3429000"/>
            <a:ext cx="9348788" cy="1543050"/>
          </a:xfrm>
        </p:spPr>
        <p:txBody>
          <a:bodyPr lIns="0" tIns="0" rIns="0" bIns="0"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19FB596-AD7C-4AED-B155-2E23580F8D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1174" y="1104900"/>
            <a:ext cx="9348789" cy="169712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064562-184D-4ABA-BCF1-23E6D7615DCD}"/>
              </a:ext>
            </a:extLst>
          </p:cNvPr>
          <p:cNvSpPr/>
          <p:nvPr userDrawn="1"/>
        </p:nvSpPr>
        <p:spPr>
          <a:xfrm>
            <a:off x="5998368" y="3057604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1175" y="2161522"/>
            <a:ext cx="4589480" cy="4276855"/>
          </a:xfrm>
        </p:spPr>
        <p:txBody>
          <a:bodyPr anchor="t" anchorCtr="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15136" y="2161522"/>
            <a:ext cx="4931387" cy="4276855"/>
          </a:xfrm>
        </p:spPr>
        <p:txBody>
          <a:bodyPr anchor="t" anchorCtr="0"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CDCAAAE-3117-43B1-8365-13245D2510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1174" y="355078"/>
            <a:ext cx="9348789" cy="118562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004B13-2F49-410C-8FFA-FF8EE826DAF8}"/>
              </a:ext>
            </a:extLst>
          </p:cNvPr>
          <p:cNvSpPr/>
          <p:nvPr userDrawn="1"/>
        </p:nvSpPr>
        <p:spPr>
          <a:xfrm>
            <a:off x="5998368" y="1717318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0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2 columns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781175" y="1923911"/>
            <a:ext cx="4537075" cy="806904"/>
          </a:xfrm>
        </p:spPr>
        <p:txBody>
          <a:bodyPr vert="horz" lIns="0" tIns="0" rIns="0" bIns="0" rtlCol="0" anchor="b" anchorCtr="0">
            <a:noAutofit/>
          </a:bodyPr>
          <a:lstStyle>
            <a:lvl1pPr marL="0" indent="0">
              <a:buNone/>
              <a:def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175" y="2944164"/>
            <a:ext cx="4537075" cy="3649357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815138" y="1913026"/>
            <a:ext cx="4561114" cy="817789"/>
          </a:xfrm>
        </p:spPr>
        <p:txBody>
          <a:bodyPr vert="horz" lIns="0" tIns="0" rIns="0" bIns="0" rtlCol="0" anchor="b" anchorCtr="0">
            <a:noAutofit/>
          </a:bodyPr>
          <a:lstStyle>
            <a:lvl1pPr marL="0" indent="0">
              <a:buNone/>
              <a:def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15138" y="2945001"/>
            <a:ext cx="4535424" cy="3681539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BCD8D19-683F-4EEA-A357-6C4EB3371C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1174" y="355078"/>
            <a:ext cx="9348789" cy="119814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D85F82-FB5E-45F8-AF46-963FBEC3C89E}"/>
              </a:ext>
            </a:extLst>
          </p:cNvPr>
          <p:cNvSpPr/>
          <p:nvPr userDrawn="1"/>
        </p:nvSpPr>
        <p:spPr>
          <a:xfrm>
            <a:off x="5998368" y="1717318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8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81174" y="355078"/>
            <a:ext cx="9348789" cy="11734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F6C6E0-1904-4EA4-8832-3D5199045240}"/>
              </a:ext>
            </a:extLst>
          </p:cNvPr>
          <p:cNvSpPr/>
          <p:nvPr userDrawn="1"/>
        </p:nvSpPr>
        <p:spPr>
          <a:xfrm>
            <a:off x="5998368" y="1717318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05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.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153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877E9CF-9D63-466A-9A30-3EAA2C01ED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8700" y="0"/>
            <a:ext cx="111633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6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6C9A9F1-4A70-4EE4-881D-E394F5F9FC6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9487" y="2281238"/>
            <a:ext cx="3991391" cy="38576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F002B8-C24E-459A-BF60-3329F2C395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1174" y="355078"/>
            <a:ext cx="9348789" cy="11871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3FFDF8C-1F0B-4961-8F1A-EA5E868A59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0" y="2281735"/>
            <a:ext cx="5033963" cy="3857625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C606DA-AEE2-4075-92FE-8A3E75FE8F85}"/>
              </a:ext>
            </a:extLst>
          </p:cNvPr>
          <p:cNvSpPr/>
          <p:nvPr userDrawn="1"/>
        </p:nvSpPr>
        <p:spPr>
          <a:xfrm>
            <a:off x="5998368" y="1717318"/>
            <a:ext cx="91440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9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ackground pattern&#10;&#10;Description automatically generated">
            <a:extLst>
              <a:ext uri="{FF2B5EF4-FFF2-40B4-BE49-F238E27FC236}">
                <a16:creationId xmlns:a16="http://schemas.microsoft.com/office/drawing/2014/main" id="{E30C7818-3D84-4FE4-A829-AB1B144CF0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91410"/>
          <a:stretch/>
        </p:blipFill>
        <p:spPr>
          <a:xfrm>
            <a:off x="0" y="0"/>
            <a:ext cx="1046273" cy="6858000"/>
          </a:xfrm>
          <a:prstGeom prst="rect">
            <a:avLst/>
          </a:prstGeom>
          <a:effectLst>
            <a:outerShdw blurRad="88900" dist="38100" algn="l" rotWithShape="0">
              <a:prstClr val="black">
                <a:alpha val="15000"/>
              </a:prstClr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272756"/>
          </a:xfrm>
          <a:prstGeom prst="rect">
            <a:avLst/>
          </a:prstGeom>
        </p:spPr>
        <p:txBody>
          <a:bodyPr vert="horz" lIns="0" tIns="0" rIns="0" bIns="0" rtlCol="0" anchor="b" anchorCtr="1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174" y="2229633"/>
            <a:ext cx="9348789" cy="1756378"/>
          </a:xfrm>
          <a:prstGeom prst="rect">
            <a:avLst/>
          </a:prstGeom>
        </p:spPr>
        <p:txBody>
          <a:bodyPr vert="horz" lIns="0" tIns="0" rIns="0" bIns="0" rtlCol="0" anchor="t" anchorCtr="1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43B4A29-4092-435B-BDA1-D96A6FE70950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43351" y="5930900"/>
            <a:ext cx="575336" cy="571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579E68E-02D9-4963-8B66-3C7E618C0623}"/>
              </a:ext>
            </a:extLst>
          </p:cNvPr>
          <p:cNvSpPr txBox="1"/>
          <p:nvPr userDrawn="1"/>
        </p:nvSpPr>
        <p:spPr>
          <a:xfrm rot="16200000">
            <a:off x="-2303620" y="2665361"/>
            <a:ext cx="566927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b="0" kern="1500" spc="600" baseline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WASHINGTON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400702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706" r:id="rId8"/>
    <p:sldLayoutId id="2147483694" r:id="rId9"/>
    <p:sldLayoutId id="2147483703" r:id="rId10"/>
    <p:sldLayoutId id="2147483708" r:id="rId11"/>
    <p:sldLayoutId id="2147483705" r:id="rId12"/>
    <p:sldLayoutId id="2147483704" r:id="rId13"/>
    <p:sldLayoutId id="2147483707" r:id="rId1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4400" kern="1200" spc="-150" dirty="0">
          <a:solidFill>
            <a:schemeClr val="tx2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pos="216" userDrawn="1">
          <p15:clr>
            <a:srgbClr val="F26B43"/>
          </p15:clr>
        </p15:guide>
        <p15:guide id="4" pos="669" userDrawn="1">
          <p15:clr>
            <a:srgbClr val="F26B43"/>
          </p15:clr>
        </p15:guide>
        <p15:guide id="5" pos="1122" userDrawn="1">
          <p15:clr>
            <a:srgbClr val="F26B43"/>
          </p15:clr>
        </p15:guide>
        <p15:guide id="6" pos="1575" userDrawn="1">
          <p15:clr>
            <a:srgbClr val="F26B43"/>
          </p15:clr>
        </p15:guide>
        <p15:guide id="7" pos="2028" userDrawn="1">
          <p15:clr>
            <a:srgbClr val="F26B43"/>
          </p15:clr>
        </p15:guide>
        <p15:guide id="8" pos="2481" userDrawn="1">
          <p15:clr>
            <a:srgbClr val="F26B43"/>
          </p15:clr>
        </p15:guide>
        <p15:guide id="9" pos="2934" userDrawn="1">
          <p15:clr>
            <a:srgbClr val="F26B43"/>
          </p15:clr>
        </p15:guide>
        <p15:guide id="10" pos="3387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pos="4293" userDrawn="1">
          <p15:clr>
            <a:srgbClr val="F26B43"/>
          </p15:clr>
        </p15:guide>
        <p15:guide id="13" pos="4746" userDrawn="1">
          <p15:clr>
            <a:srgbClr val="F26B43"/>
          </p15:clr>
        </p15:guide>
        <p15:guide id="14" pos="5199" userDrawn="1">
          <p15:clr>
            <a:srgbClr val="F26B43"/>
          </p15:clr>
        </p15:guide>
        <p15:guide id="15" pos="5652" userDrawn="1">
          <p15:clr>
            <a:srgbClr val="F26B43"/>
          </p15:clr>
        </p15:guide>
        <p15:guide id="16" pos="6105" userDrawn="1">
          <p15:clr>
            <a:srgbClr val="F26B43"/>
          </p15:clr>
        </p15:guide>
        <p15:guide id="17" pos="6558" userDrawn="1">
          <p15:clr>
            <a:srgbClr val="F26B43"/>
          </p15:clr>
        </p15:guide>
        <p15:guide id="18" pos="7011" userDrawn="1">
          <p15:clr>
            <a:srgbClr val="F26B43"/>
          </p15:clr>
        </p15:guide>
        <p15:guide id="19" pos="7464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4320" userDrawn="1">
          <p15:clr>
            <a:srgbClr val="F26B43"/>
          </p15:clr>
        </p15:guide>
        <p15:guide id="22" orient="horz" pos="216" userDrawn="1">
          <p15:clr>
            <a:srgbClr val="F26B43"/>
          </p15:clr>
        </p15:guide>
        <p15:guide id="23" orient="horz" pos="696" userDrawn="1">
          <p15:clr>
            <a:srgbClr val="F26B43"/>
          </p15:clr>
        </p15:guide>
        <p15:guide id="24" orient="horz" pos="1188" userDrawn="1">
          <p15:clr>
            <a:srgbClr val="F26B43"/>
          </p15:clr>
        </p15:guide>
        <p15:guide id="25" orient="horz" pos="1674" userDrawn="1">
          <p15:clr>
            <a:srgbClr val="F26B43"/>
          </p15:clr>
        </p15:guide>
        <p15:guide id="26" orient="horz" pos="2160" userDrawn="1">
          <p15:clr>
            <a:srgbClr val="F26B43"/>
          </p15:clr>
        </p15:guide>
        <p15:guide id="27" orient="horz" pos="2646" userDrawn="1">
          <p15:clr>
            <a:srgbClr val="F26B43"/>
          </p15:clr>
        </p15:guide>
        <p15:guide id="28" orient="horz" pos="3132" userDrawn="1">
          <p15:clr>
            <a:srgbClr val="F26B43"/>
          </p15:clr>
        </p15:guide>
        <p15:guide id="29" orient="horz" pos="3618" userDrawn="1">
          <p15:clr>
            <a:srgbClr val="F26B43"/>
          </p15:clr>
        </p15:guide>
        <p15:guide id="30" orient="horz" pos="41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mily.brashear@ws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yresearch.wsu.edu/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EB730-B0DA-4A8F-A335-22B9758D3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8428"/>
            <a:ext cx="9144000" cy="1496035"/>
          </a:xfrm>
        </p:spPr>
        <p:txBody>
          <a:bodyPr/>
          <a:lstStyle/>
          <a:p>
            <a:r>
              <a:rPr lang="en-US" dirty="0"/>
              <a:t>NEW FACULTY SEED GRANT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68964-B8D8-4EBC-B9D3-CCA6FA2AC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8484"/>
            <a:ext cx="9144000" cy="1799389"/>
          </a:xfrm>
        </p:spPr>
        <p:txBody>
          <a:bodyPr>
            <a:normAutofit/>
          </a:bodyPr>
          <a:lstStyle/>
          <a:p>
            <a:r>
              <a:rPr lang="en-US" dirty="0"/>
              <a:t>Emily Brashear</a:t>
            </a:r>
          </a:p>
          <a:p>
            <a:r>
              <a:rPr lang="en-US" dirty="0">
                <a:hlinkClick r:id="rId2"/>
              </a:rPr>
              <a:t>emily.brashear@wsu.edu</a:t>
            </a:r>
            <a:endParaRPr lang="en-US" dirty="0"/>
          </a:p>
          <a:p>
            <a:r>
              <a:rPr lang="en-US" dirty="0"/>
              <a:t>Office of Research Advancement and Partnerships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284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WHAT IS NOT SUPPORTED?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149642"/>
            <a:ext cx="9348789" cy="44976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Civil service staff salaries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12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Journal subscriptions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12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Supplemental awards to existing projects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12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Undergraduate student projects or senior thesis projects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12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Commercial licenses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12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Membership dues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12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Facility renovations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12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Purchase of vehicles or other modes of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962906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HOW TO SUBMIT?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117558"/>
            <a:ext cx="9348789" cy="44976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An </a:t>
            </a:r>
            <a:r>
              <a:rPr lang="en-US" altLang="en-US" dirty="0" err="1"/>
              <a:t>eREX</a:t>
            </a:r>
            <a:r>
              <a:rPr lang="en-US" altLang="en-US" dirty="0"/>
              <a:t> must be prepared, submitted, and approved 2 days prior to </a:t>
            </a:r>
            <a:r>
              <a:rPr lang="en-US" altLang="en-US" b="1" dirty="0"/>
              <a:t>February 10, 2023</a:t>
            </a:r>
            <a:r>
              <a:rPr lang="en-US" altLang="en-US" dirty="0"/>
              <a:t>.</a:t>
            </a:r>
            <a:r>
              <a:rPr lang="en-US" altLang="en-US" b="1" dirty="0"/>
              <a:t> 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b="1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You will work with your department research administrator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 err="1"/>
              <a:t>eREX</a:t>
            </a:r>
            <a:r>
              <a:rPr lang="en-US" altLang="en-US" dirty="0"/>
              <a:t> is processed via the </a:t>
            </a:r>
            <a:r>
              <a:rPr lang="en-US" altLang="en-US" dirty="0" err="1"/>
              <a:t>MyResearch</a:t>
            </a:r>
            <a:r>
              <a:rPr lang="en-US" altLang="en-US" dirty="0"/>
              <a:t> database</a:t>
            </a:r>
          </a:p>
          <a:p>
            <a:pPr marL="915988" lvl="2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>
                <a:hlinkClick r:id="rId2"/>
              </a:rPr>
              <a:t>https://myresearch.wsu.edu</a:t>
            </a:r>
            <a:endParaRPr lang="en-US" altLang="en-US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 err="1"/>
              <a:t>eREX</a:t>
            </a:r>
            <a:r>
              <a:rPr lang="en-US" altLang="en-US" dirty="0"/>
              <a:t> package will include your proposal, budget, and all other relevant documents 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dirty="0"/>
              <a:t>See RFP for </a:t>
            </a:r>
            <a:r>
              <a:rPr lang="en-US" altLang="en-US" dirty="0" err="1"/>
              <a:t>eREX</a:t>
            </a:r>
            <a:r>
              <a:rPr lang="en-US" altLang="en-US" dirty="0"/>
              <a:t> details</a:t>
            </a:r>
          </a:p>
        </p:txBody>
      </p:sp>
    </p:spTree>
    <p:extLst>
      <p:ext uri="{BB962C8B-B14F-4D97-AF65-F5344CB8AC3E}">
        <p14:creationId xmlns:p14="http://schemas.microsoft.com/office/powerpoint/2010/main" val="413592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REVIEW PROCESS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3" y="2149642"/>
            <a:ext cx="9348789" cy="37378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The Faculty Senate’s Research &amp; Arts Committee (RAC) oversees the review process in collaboration with the  Office of Research Advancement &amp; Partnership (ORAP).</a:t>
            </a:r>
          </a:p>
          <a:p>
            <a:endParaRPr lang="en-US" altLang="en-US" sz="2400" dirty="0"/>
          </a:p>
          <a:p>
            <a:r>
              <a:rPr lang="en-US" altLang="en-US" sz="2400" dirty="0"/>
              <a:t>Proposals undergo preliminary review by the ORAP program coordinator</a:t>
            </a:r>
          </a:p>
          <a:p>
            <a:pPr lvl="1"/>
            <a:r>
              <a:rPr lang="en-US" altLang="en-US" dirty="0"/>
              <a:t>Incomplete proposals are returned to the PI without further consideration</a:t>
            </a:r>
          </a:p>
          <a:p>
            <a:pPr lvl="1"/>
            <a:r>
              <a:rPr lang="en-US" altLang="en-US" dirty="0"/>
              <a:t>Complete proposals are assigned to review panel for evaluation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137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REVIEW PROCESS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005263"/>
            <a:ext cx="9348789" cy="46842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Proposals are assigned to review panels based on the emphasis area that most closely reflects the proposed work (not the particular discipline or college).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/>
              <a:t>Each panel is reviewed by up to three WSU researchers. </a:t>
            </a:r>
            <a:r>
              <a:rPr lang="en-US" altLang="en-US" sz="2400" b="1" dirty="0"/>
              <a:t>They will have a general knowledge of the discipline </a:t>
            </a:r>
            <a:r>
              <a:rPr lang="en-US" altLang="en-US" sz="2400" dirty="0"/>
              <a:t>(e.g., physical science, social sciences), </a:t>
            </a:r>
            <a:r>
              <a:rPr lang="en-US" altLang="en-US" sz="2400" b="1" dirty="0"/>
              <a:t>but may not be experts in your specific field</a:t>
            </a:r>
            <a:endParaRPr lang="en-US" altLang="en-US" sz="2400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A25A7A02-57FE-41C2-83C4-EF42238D0C6F}"/>
              </a:ext>
            </a:extLst>
          </p:cNvPr>
          <p:cNvSpPr txBox="1">
            <a:spLocks/>
          </p:cNvSpPr>
          <p:nvPr/>
        </p:nvSpPr>
        <p:spPr>
          <a:xfrm>
            <a:off x="1652837" y="3428999"/>
            <a:ext cx="2774784" cy="130816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Agriculture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Arts/Fine Arts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Business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Education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365279-28CB-6BC4-680A-8AAC66313CC6}"/>
              </a:ext>
            </a:extLst>
          </p:cNvPr>
          <p:cNvSpPr txBox="1">
            <a:spLocks/>
          </p:cNvSpPr>
          <p:nvPr/>
        </p:nvSpPr>
        <p:spPr>
          <a:xfrm>
            <a:off x="4726845" y="3429000"/>
            <a:ext cx="2774784" cy="13081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Engineering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Environment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Health/Life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Humanities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AD4BCB7-7737-542D-2F1A-CFE6911F31D9}"/>
              </a:ext>
            </a:extLst>
          </p:cNvPr>
          <p:cNvSpPr txBox="1">
            <a:spLocks/>
          </p:cNvSpPr>
          <p:nvPr/>
        </p:nvSpPr>
        <p:spPr>
          <a:xfrm>
            <a:off x="7802483" y="3416230"/>
            <a:ext cx="3281299" cy="13209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Math/Computer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Multidisciplinary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Physical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Social Sciences</a:t>
            </a:r>
          </a:p>
        </p:txBody>
      </p:sp>
    </p:spTree>
    <p:extLst>
      <p:ext uri="{BB962C8B-B14F-4D97-AF65-F5344CB8AC3E}">
        <p14:creationId xmlns:p14="http://schemas.microsoft.com/office/powerpoint/2010/main" val="1620264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REVIEW PROCESS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0674" y="2027175"/>
            <a:ext cx="9349289" cy="44757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Reviewers’ names will not be released.</a:t>
            </a:r>
          </a:p>
          <a:p>
            <a:endParaRPr lang="en-US" altLang="en-US" sz="400" dirty="0"/>
          </a:p>
          <a:p>
            <a:r>
              <a:rPr lang="en-US" altLang="en-US" sz="2400" dirty="0"/>
              <a:t>The panel meets after a thorough individual analysis and scoring of the assigned proposals.</a:t>
            </a:r>
          </a:p>
          <a:p>
            <a:pPr marL="0" indent="0">
              <a:buNone/>
            </a:pPr>
            <a:endParaRPr lang="en-US" altLang="en-US" sz="400" dirty="0"/>
          </a:p>
          <a:p>
            <a:r>
              <a:rPr lang="en-US" altLang="en-US" sz="2400" dirty="0"/>
              <a:t>Proposals are then ranked by the panel.</a:t>
            </a:r>
          </a:p>
          <a:p>
            <a:endParaRPr lang="en-US" altLang="en-US" sz="400" dirty="0"/>
          </a:p>
          <a:p>
            <a:r>
              <a:rPr lang="en-US" altLang="en-US" sz="2400" dirty="0"/>
              <a:t>The panel’s recommendations are forwarded to the RAC.</a:t>
            </a:r>
          </a:p>
          <a:p>
            <a:endParaRPr lang="en-US" altLang="en-US" sz="400" dirty="0"/>
          </a:p>
          <a:p>
            <a:r>
              <a:rPr lang="en-US" altLang="en-US" sz="2400" dirty="0"/>
              <a:t>The RAC meets (in April) to review each recommended proposal after a brief overview of the proposed work and the reviewers’ comments.</a:t>
            </a:r>
          </a:p>
          <a:p>
            <a:endParaRPr lang="en-US" altLang="en-US" sz="400" dirty="0"/>
          </a:p>
          <a:p>
            <a:r>
              <a:rPr lang="en-US" altLang="en-US" sz="2400" dirty="0"/>
              <a:t>The RAC makes funding recommendations to the Vice President for Research, who determines the final awards.</a:t>
            </a:r>
          </a:p>
          <a:p>
            <a:endParaRPr lang="en-US" altLang="en-US" sz="2400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9617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REVIEW CRITERIA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572627" y="2027175"/>
            <a:ext cx="10073942" cy="44757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Reviewers seek proposals that represent the beginning of a sound, significant, and long-term project, and have solid potential for significant external funding or portfolio development. To that end they look for:</a:t>
            </a:r>
          </a:p>
          <a:p>
            <a:endParaRPr lang="en-US" altLang="en-US" sz="2400" dirty="0"/>
          </a:p>
          <a:p>
            <a:pPr lvl="1">
              <a:defRPr/>
            </a:pPr>
            <a:r>
              <a:rPr lang="en-US" altLang="en-US" sz="2400" dirty="0"/>
              <a:t>Originality, creativity, scholarly and/or research significance of the proposed activities.</a:t>
            </a:r>
          </a:p>
          <a:p>
            <a:pPr lvl="1">
              <a:defRPr/>
            </a:pPr>
            <a:r>
              <a:rPr lang="en-US" altLang="en-US" sz="2400" dirty="0"/>
              <a:t>Feasibility.</a:t>
            </a:r>
          </a:p>
          <a:p>
            <a:pPr lvl="1">
              <a:defRPr/>
            </a:pPr>
            <a:r>
              <a:rPr lang="en-US" altLang="en-US" sz="2400" dirty="0"/>
              <a:t>Availability of adequate facilities.</a:t>
            </a:r>
          </a:p>
          <a:p>
            <a:pPr lvl="1">
              <a:defRPr/>
            </a:pPr>
            <a:r>
              <a:rPr lang="en-US" altLang="en-US" sz="2400" dirty="0"/>
              <a:t>Fit of the proposed project to the competition’s purpose.</a:t>
            </a:r>
          </a:p>
          <a:p>
            <a:pPr lvl="1">
              <a:defRPr/>
            </a:pPr>
            <a:r>
              <a:rPr lang="en-US" altLang="en-US" sz="2400" dirty="0"/>
              <a:t>Appropriateness of the budget.</a:t>
            </a:r>
          </a:p>
          <a:p>
            <a:pPr lvl="1">
              <a:defRPr/>
            </a:pPr>
            <a:r>
              <a:rPr lang="en-US" altLang="en-US" sz="2400" dirty="0"/>
              <a:t>A solid future funding strategy.</a:t>
            </a:r>
          </a:p>
          <a:p>
            <a:pPr lvl="1">
              <a:defRPr/>
            </a:pPr>
            <a:r>
              <a:rPr lang="en-US" altLang="en-US" sz="2400" dirty="0"/>
              <a:t>Clarity of the proposal. The narrative’s language needs to be clear and non-discipline specific. </a:t>
            </a:r>
          </a:p>
          <a:p>
            <a:endParaRPr lang="en-US" altLang="en-US" sz="2400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6551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REVIEW CRITERIA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171554"/>
            <a:ext cx="9348789" cy="44757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400" dirty="0"/>
              <a:t>Additional Considerations:</a:t>
            </a:r>
          </a:p>
          <a:p>
            <a:endParaRPr lang="en-US" altLang="en-US" sz="2400" dirty="0"/>
          </a:p>
          <a:p>
            <a:pPr>
              <a:defRPr/>
            </a:pPr>
            <a:r>
              <a:rPr lang="en-US" altLang="en-US" sz="2400" dirty="0"/>
              <a:t>Resubmitted proposals are considered equally competitive as first submissions.</a:t>
            </a:r>
          </a:p>
          <a:p>
            <a:pPr lvl="1">
              <a:defRPr/>
            </a:pPr>
            <a:r>
              <a:rPr lang="en-US" altLang="en-US" dirty="0"/>
              <a:t>Should reflect the comments from the previous year’s reviewers and be noted in the proposal narrative.</a:t>
            </a:r>
          </a:p>
          <a:p>
            <a:pPr lvl="1"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sz="2400" dirty="0"/>
              <a:t>For PIs employed at WSU for more than one year, reviewers evaluate the extent to which you have demonstrated planning a systematic research, scholarly, or artistic program since your hire date.</a:t>
            </a:r>
          </a:p>
        </p:txBody>
      </p:sp>
    </p:spTree>
    <p:extLst>
      <p:ext uri="{BB962C8B-B14F-4D97-AF65-F5344CB8AC3E}">
        <p14:creationId xmlns:p14="http://schemas.microsoft.com/office/powerpoint/2010/main" val="2507287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PROPOSAL PREPARATION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027175"/>
            <a:ext cx="9348789" cy="46944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 err="1"/>
              <a:t>eREX</a:t>
            </a:r>
            <a:r>
              <a:rPr lang="en-US" altLang="en-US" sz="2000" dirty="0"/>
              <a:t> Form</a:t>
            </a:r>
          </a:p>
          <a:p>
            <a:r>
              <a:rPr lang="en-US" altLang="en-US" sz="2000" dirty="0"/>
              <a:t>Information Sheet (Title 80 character limit)</a:t>
            </a:r>
          </a:p>
          <a:p>
            <a:r>
              <a:rPr lang="en-US" altLang="en-US" sz="2000" dirty="0"/>
              <a:t>Project Summary/Non-Technical Abstract</a:t>
            </a:r>
          </a:p>
          <a:p>
            <a:pPr lvl="1"/>
            <a:r>
              <a:rPr lang="en-US" altLang="en-US" sz="1800" dirty="0"/>
              <a:t>Explain what you want to do and how you will achieve your objectives</a:t>
            </a:r>
          </a:p>
          <a:p>
            <a:r>
              <a:rPr lang="en-US" altLang="en-US" sz="2000" dirty="0"/>
              <a:t>Proposal Narrative</a:t>
            </a:r>
          </a:p>
          <a:p>
            <a:r>
              <a:rPr lang="en-US" altLang="en-US" sz="2000" dirty="0"/>
              <a:t>Current &amp; Pending Support</a:t>
            </a:r>
          </a:p>
          <a:p>
            <a:pPr lvl="1"/>
            <a:r>
              <a:rPr lang="en-US" altLang="en-US" sz="1800" dirty="0"/>
              <a:t>WSU internal (exclude start-up)</a:t>
            </a:r>
          </a:p>
          <a:p>
            <a:pPr lvl="1"/>
            <a:r>
              <a:rPr lang="en-US" altLang="en-US" sz="1800" dirty="0"/>
              <a:t>External funding</a:t>
            </a:r>
          </a:p>
          <a:p>
            <a:r>
              <a:rPr lang="en-US" altLang="en-US" sz="2000" dirty="0"/>
              <a:t>Bibliography</a:t>
            </a:r>
          </a:p>
          <a:p>
            <a:r>
              <a:rPr lang="en-US" altLang="en-US" sz="2000" dirty="0"/>
              <a:t>Biographical Sketch</a:t>
            </a:r>
          </a:p>
          <a:p>
            <a:r>
              <a:rPr lang="en-US" altLang="en-US" sz="2000" dirty="0"/>
              <a:t>Budget and Budget Justification</a:t>
            </a:r>
          </a:p>
          <a:p>
            <a:r>
              <a:rPr lang="en-US" altLang="en-US" sz="2000" dirty="0"/>
              <a:t>Letters of Support from collaborators &amp; Co-PIs (if applicable) </a:t>
            </a:r>
          </a:p>
          <a:p>
            <a:r>
              <a:rPr lang="en-US" altLang="en-US" sz="2000" dirty="0"/>
              <a:t>Checklist and Agreement – Signed by PI and CO-PI</a:t>
            </a:r>
          </a:p>
        </p:txBody>
      </p:sp>
    </p:spTree>
    <p:extLst>
      <p:ext uri="{BB962C8B-B14F-4D97-AF65-F5344CB8AC3E}">
        <p14:creationId xmlns:p14="http://schemas.microsoft.com/office/powerpoint/2010/main" val="3408659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BUDGET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163534"/>
            <a:ext cx="9348789" cy="44618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Budget needs to be approved by the certified grant budget manager in your area/unit. </a:t>
            </a:r>
          </a:p>
          <a:p>
            <a:endParaRPr lang="en-US" altLang="en-US" sz="2400" dirty="0"/>
          </a:p>
          <a:p>
            <a:r>
              <a:rPr lang="en-US" altLang="en-US" sz="2400" dirty="0"/>
              <a:t>No F&amp;A required for this competition</a:t>
            </a:r>
          </a:p>
          <a:p>
            <a:endParaRPr lang="en-US" altLang="en-US" sz="2400" dirty="0"/>
          </a:p>
          <a:p>
            <a:r>
              <a:rPr lang="en-US" altLang="en-US" sz="2400" dirty="0"/>
              <a:t>Benefits</a:t>
            </a:r>
          </a:p>
          <a:p>
            <a:pPr lvl="1"/>
            <a:r>
              <a:rPr lang="en-US" altLang="en-US" sz="2000" dirty="0"/>
              <a:t>For urban campuses, contact your financial/budget manager on how to account for benefits</a:t>
            </a:r>
          </a:p>
          <a:p>
            <a:pPr lvl="1"/>
            <a:r>
              <a:rPr lang="en-US" altLang="en-US" sz="2000" dirty="0"/>
              <a:t>For all other proposals, the usual benefits (i.e., tuition waivers, health insurance) are covered by Central Finance and </a:t>
            </a:r>
            <a:r>
              <a:rPr lang="en-US" altLang="en-US" sz="2000" b="1" dirty="0"/>
              <a:t>should not </a:t>
            </a:r>
            <a:r>
              <a:rPr lang="en-US" altLang="en-US" sz="2000" dirty="0"/>
              <a:t>be included in the budget.</a:t>
            </a:r>
          </a:p>
          <a:p>
            <a:pPr lvl="1"/>
            <a:r>
              <a:rPr lang="en-US" altLang="en-US" sz="2000" dirty="0"/>
              <a:t>EXCEPTION: Time-slip employees need to be included in the budget</a:t>
            </a:r>
          </a:p>
        </p:txBody>
      </p:sp>
    </p:spTree>
    <p:extLst>
      <p:ext uri="{BB962C8B-B14F-4D97-AF65-F5344CB8AC3E}">
        <p14:creationId xmlns:p14="http://schemas.microsoft.com/office/powerpoint/2010/main" val="2590807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BUDGET JUSTIFICATION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289718"/>
            <a:ext cx="9348789" cy="4213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All requested budget items must be accompanied with a strong justification of how they will contribute to the successful completion of the project</a:t>
            </a:r>
          </a:p>
          <a:p>
            <a:endParaRPr lang="en-US" altLang="en-US" sz="2400" dirty="0"/>
          </a:p>
          <a:p>
            <a:r>
              <a:rPr lang="en-US" altLang="en-US" sz="2400" dirty="0"/>
              <a:t>The RAC will consider your budget justification very carefully in an effort to maximize the number of beneficiaries to this program</a:t>
            </a:r>
          </a:p>
          <a:p>
            <a:endParaRPr lang="en-US" altLang="en-US" sz="2400" dirty="0"/>
          </a:p>
          <a:p>
            <a:r>
              <a:rPr lang="en-US" altLang="en-US" sz="2400" dirty="0"/>
              <a:t>Any items that appear non-critical will be at risk for reduced funding during the review process. 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2715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4E33B-142F-4A0B-86CF-9E36E699B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81174" y="2750180"/>
            <a:ext cx="9348789" cy="1629315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To encourage new junior-level faculty to develop research, scholarly, or creative programs that provide the potential for sustained professional development and extramural support.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85623"/>
          </a:xfrm>
        </p:spPr>
        <p:txBody>
          <a:bodyPr>
            <a:normAutofit/>
          </a:bodyPr>
          <a:lstStyle/>
          <a:p>
            <a:r>
              <a:rPr lang="en-US" dirty="0"/>
              <a:t>THE PURPOSE</a:t>
            </a:r>
          </a:p>
        </p:txBody>
      </p:sp>
    </p:spTree>
    <p:extLst>
      <p:ext uri="{BB962C8B-B14F-4D97-AF65-F5344CB8AC3E}">
        <p14:creationId xmlns:p14="http://schemas.microsoft.com/office/powerpoint/2010/main" val="1735641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 fontScale="90000"/>
          </a:bodyPr>
          <a:lstStyle/>
          <a:p>
            <a:r>
              <a:rPr lang="en-US" dirty="0"/>
              <a:t>AWARD TERMS AND</a:t>
            </a:r>
            <a:br>
              <a:rPr lang="en-US" dirty="0"/>
            </a:br>
            <a:r>
              <a:rPr lang="en-US" dirty="0"/>
              <a:t>CONDITIONS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1952834"/>
            <a:ext cx="9348789" cy="4213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If an award is less than the amount originally requested, a revised budget and work scope is required before funds are released.</a:t>
            </a:r>
          </a:p>
          <a:p>
            <a:endParaRPr lang="en-US" altLang="en-US" sz="1200" dirty="0"/>
          </a:p>
          <a:p>
            <a:r>
              <a:rPr lang="en-US" altLang="en-US" sz="2400" dirty="0"/>
              <a:t>Protocols for human subjects, animals and/or biosafety activities do not need to be approved before the submission date, but must be reviewed, approved and sent to the program coordinator before funds are released.</a:t>
            </a:r>
          </a:p>
          <a:p>
            <a:endParaRPr lang="en-US" altLang="en-US" sz="1200" dirty="0"/>
          </a:p>
          <a:p>
            <a:r>
              <a:rPr lang="en-US" altLang="en-US" sz="2400" dirty="0"/>
              <a:t>Prior to the grant start date, attend a predetermined mandatory briefing on grants administration, roles and responsibilities of a PI, and post-award program information.</a:t>
            </a:r>
          </a:p>
          <a:p>
            <a:endParaRPr lang="en-US" altLang="en-US" sz="1100" dirty="0"/>
          </a:p>
          <a:p>
            <a:r>
              <a:rPr lang="en-US" altLang="en-US" sz="2400" dirty="0"/>
              <a:t>Awardees are required to present at the Faculty Showcase following the project’s termination date.</a:t>
            </a:r>
          </a:p>
        </p:txBody>
      </p:sp>
    </p:spTree>
    <p:extLst>
      <p:ext uri="{BB962C8B-B14F-4D97-AF65-F5344CB8AC3E}">
        <p14:creationId xmlns:p14="http://schemas.microsoft.com/office/powerpoint/2010/main" val="3858705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 fontScale="90000"/>
          </a:bodyPr>
          <a:lstStyle/>
          <a:p>
            <a:r>
              <a:rPr lang="en-US" dirty="0"/>
              <a:t>AWARD TERMS AND</a:t>
            </a:r>
            <a:br>
              <a:rPr lang="en-US" dirty="0"/>
            </a:br>
            <a:r>
              <a:rPr lang="en-US" dirty="0"/>
              <a:t>CONDITIONS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289718"/>
            <a:ext cx="9348789" cy="4213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Awards are for a 15-month period beginning May 15, 2023 through August 15, 2024.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needed, a one-time only, no-cost time extension request is considered with a strong justification.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PI leaves WSU prior to the completion of the grant, the remaining funds are to be returned to the program. </a:t>
            </a:r>
          </a:p>
          <a:p>
            <a:endParaRPr lang="en-US" altLang="en-US" sz="2400" dirty="0"/>
          </a:p>
          <a:p>
            <a:r>
              <a:rPr lang="en-US" altLang="en-US" sz="2400" dirty="0"/>
              <a:t>Any remaining funds after the grant’s termination date are to be returned to the program.</a:t>
            </a:r>
          </a:p>
        </p:txBody>
      </p:sp>
    </p:spTree>
    <p:extLst>
      <p:ext uri="{BB962C8B-B14F-4D97-AF65-F5344CB8AC3E}">
        <p14:creationId xmlns:p14="http://schemas.microsoft.com/office/powerpoint/2010/main" val="448646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 fontScale="90000"/>
          </a:bodyPr>
          <a:lstStyle/>
          <a:p>
            <a:r>
              <a:rPr lang="en-US" dirty="0"/>
              <a:t>AWARD TERMS AND</a:t>
            </a:r>
            <a:br>
              <a:rPr lang="en-US" dirty="0"/>
            </a:br>
            <a:r>
              <a:rPr lang="en-US" dirty="0"/>
              <a:t>CONDITIONS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3" y="2289718"/>
            <a:ext cx="9348789" cy="4213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Acknowledgement of the New Faculty Seed Grant support must be included in any published work or presentations directly resulting from this award.</a:t>
            </a:r>
          </a:p>
          <a:p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External Proposal Submission</a:t>
            </a:r>
          </a:p>
          <a:p>
            <a:pPr lvl="1"/>
            <a:r>
              <a:rPr lang="en-US" altLang="en-US" sz="2000" dirty="0"/>
              <a:t>PI must work with the Office of Research Advancement and Partnerships when applying for external funding</a:t>
            </a:r>
          </a:p>
          <a:p>
            <a:pPr lvl="1"/>
            <a:r>
              <a:rPr lang="en-US" altLang="en-US" sz="2000" dirty="0"/>
              <a:t>A proposal to an external funding source, directly related to the seed grant project, must be submitted no more than six (6) months after the award period ends. </a:t>
            </a:r>
          </a:p>
          <a:p>
            <a:pPr lvl="1"/>
            <a:r>
              <a:rPr lang="en-US" altLang="en-US" sz="2000" dirty="0"/>
              <a:t>If the proposal can’t be submitted by this time, the PI needs to contact the program coordinator to discuss alternative timelines for meeting this award term. </a:t>
            </a:r>
          </a:p>
        </p:txBody>
      </p:sp>
    </p:spTree>
    <p:extLst>
      <p:ext uri="{BB962C8B-B14F-4D97-AF65-F5344CB8AC3E}">
        <p14:creationId xmlns:p14="http://schemas.microsoft.com/office/powerpoint/2010/main" val="3990061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 fontScale="90000"/>
          </a:bodyPr>
          <a:lstStyle/>
          <a:p>
            <a:r>
              <a:rPr lang="en-US" dirty="0"/>
              <a:t>AWARD TERMS AND</a:t>
            </a:r>
            <a:br>
              <a:rPr lang="en-US" dirty="0"/>
            </a:br>
            <a:r>
              <a:rPr lang="en-US" dirty="0"/>
              <a:t>CONDITIONS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3" y="2289718"/>
            <a:ext cx="9348789" cy="42132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400" dirty="0"/>
              <a:t>Final Report</a:t>
            </a:r>
          </a:p>
          <a:p>
            <a:pPr marL="0" indent="0">
              <a:buNone/>
            </a:pPr>
            <a:endParaRPr lang="en-US" altLang="en-US" sz="2400" dirty="0"/>
          </a:p>
          <a:p>
            <a:pPr lvl="1"/>
            <a:r>
              <a:rPr lang="en-US" altLang="en-US" dirty="0"/>
              <a:t>By accepting this award, the PI agrees to submit a final report to ORAP.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The final report deadline is February 16, 2025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The report will document any publications, presentations, exhibitions, media coverage, sales or marketing, projects, papers, proposals/awards or other accomplishments that resulted from the New Faculty Seed Grant program. </a:t>
            </a:r>
          </a:p>
        </p:txBody>
      </p:sp>
    </p:spTree>
    <p:extLst>
      <p:ext uri="{BB962C8B-B14F-4D97-AF65-F5344CB8AC3E}">
        <p14:creationId xmlns:p14="http://schemas.microsoft.com/office/powerpoint/2010/main" val="1874038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Notification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399785"/>
            <a:ext cx="9348789" cy="154434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Awards are expected to be announced by May 1, 2023</a:t>
            </a:r>
          </a:p>
          <a:p>
            <a:endParaRPr lang="en-US" altLang="en-US" sz="2400" dirty="0"/>
          </a:p>
          <a:p>
            <a:r>
              <a:rPr lang="en-US" altLang="en-US" sz="2400" dirty="0"/>
              <a:t>Reviewers’ comments for both awarded and denied proposals will be included with the notifications</a:t>
            </a:r>
          </a:p>
        </p:txBody>
      </p:sp>
    </p:spTree>
    <p:extLst>
      <p:ext uri="{BB962C8B-B14F-4D97-AF65-F5344CB8AC3E}">
        <p14:creationId xmlns:p14="http://schemas.microsoft.com/office/powerpoint/2010/main" val="4012996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IMPORTANT DATES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483A4578-BB11-4FCE-F5DC-D846300BD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280018"/>
              </p:ext>
            </p:extLst>
          </p:nvPr>
        </p:nvGraphicFramePr>
        <p:xfrm>
          <a:off x="1931944" y="2131371"/>
          <a:ext cx="9047248" cy="39624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042353">
                  <a:extLst>
                    <a:ext uri="{9D8B030D-6E8A-4147-A177-3AD203B41FA5}">
                      <a16:colId xmlns:a16="http://schemas.microsoft.com/office/drawing/2014/main" val="3133390981"/>
                    </a:ext>
                  </a:extLst>
                </a:gridCol>
                <a:gridCol w="6004895">
                  <a:extLst>
                    <a:ext uri="{9D8B030D-6E8A-4147-A177-3AD203B41FA5}">
                      <a16:colId xmlns:a16="http://schemas.microsoft.com/office/drawing/2014/main" val="4139907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May 16,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WSU appointment cut-off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978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November 1,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Competition Announcement Released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014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December 2,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Notice of Intent to ORAP by 5pm (REQUIRED)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86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February 10,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Proposal due to ORAP by 5pm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240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May 1,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Award notification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3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May 12,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Revised budget and work of scope to ORAP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May 15,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Award begin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275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August 15,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Award termination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633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February 16,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Final Report due to ORAP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25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March of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Poster presentation at Faculty Showcase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515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9012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781174" y="2399785"/>
            <a:ext cx="9348789" cy="36929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400" dirty="0"/>
              <a:t>For any questions about the guidelines, proposal, or review process contact the program manager!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 algn="ctr">
              <a:buNone/>
            </a:pPr>
            <a:r>
              <a:rPr lang="en-US" altLang="en-US" sz="2400" dirty="0"/>
              <a:t>https://orap.wsu.edu/new-faculty-seed-grant/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 algn="ctr">
              <a:buNone/>
            </a:pPr>
            <a:r>
              <a:rPr lang="en-US" altLang="en-US" sz="2400" dirty="0"/>
              <a:t>Emily Brashear</a:t>
            </a:r>
          </a:p>
          <a:p>
            <a:pPr marL="0" indent="0" algn="ctr">
              <a:buNone/>
            </a:pPr>
            <a:r>
              <a:rPr lang="en-US" altLang="en-US" sz="2400" dirty="0"/>
              <a:t>emily.brashear@wsu.edu </a:t>
            </a:r>
          </a:p>
        </p:txBody>
      </p:sp>
    </p:spTree>
    <p:extLst>
      <p:ext uri="{BB962C8B-B14F-4D97-AF65-F5344CB8AC3E}">
        <p14:creationId xmlns:p14="http://schemas.microsoft.com/office/powerpoint/2010/main" val="58161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1701EACB-B779-038F-3D36-45D87F233573}"/>
              </a:ext>
            </a:extLst>
          </p:cNvPr>
          <p:cNvSpPr txBox="1">
            <a:spLocks/>
          </p:cNvSpPr>
          <p:nvPr/>
        </p:nvSpPr>
        <p:spPr>
          <a:xfrm>
            <a:off x="1668880" y="873212"/>
            <a:ext cx="9342526" cy="1008723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/>
              <a:t>Proposals to this program are considered from a broad range of scholarly activities including, but not limited to: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A92A8BDB-730A-F8B9-FDBE-128D3F5C4A24}"/>
              </a:ext>
            </a:extLst>
          </p:cNvPr>
          <p:cNvSpPr txBox="1">
            <a:spLocks/>
          </p:cNvSpPr>
          <p:nvPr/>
        </p:nvSpPr>
        <p:spPr>
          <a:xfrm>
            <a:off x="1331995" y="2561950"/>
            <a:ext cx="3448053" cy="34228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Agricultural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Architecture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Arts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Business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Communication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Culture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Design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Education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Engineering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564F2B-9CC8-8A5C-5AD2-268EBC001DD7}"/>
              </a:ext>
            </a:extLst>
          </p:cNvPr>
          <p:cNvSpPr txBox="1">
            <a:spLocks/>
          </p:cNvSpPr>
          <p:nvPr/>
        </p:nvSpPr>
        <p:spPr>
          <a:xfrm>
            <a:off x="4805363" y="2561950"/>
            <a:ext cx="4314826" cy="34228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i="1" dirty="0"/>
              <a:t>Entrepreneurship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Environment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Health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Humanities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Innovation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Leadership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Life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i="1" dirty="0"/>
              <a:t>Multi-disciplinary endeavors Natural resources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0CA921E-1EED-A70C-3C83-643D7838569B}"/>
              </a:ext>
            </a:extLst>
          </p:cNvPr>
          <p:cNvSpPr txBox="1">
            <a:spLocks/>
          </p:cNvSpPr>
          <p:nvPr/>
        </p:nvSpPr>
        <p:spPr>
          <a:xfrm>
            <a:off x="8019554" y="2561950"/>
            <a:ext cx="2991852" cy="3422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i="1" dirty="0"/>
              <a:t>Physical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i="1" dirty="0"/>
              <a:t>Security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i="1" dirty="0"/>
              <a:t>Safety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i="1" dirty="0"/>
              <a:t>Social sciences Society</a:t>
            </a:r>
          </a:p>
        </p:txBody>
      </p:sp>
    </p:spTree>
    <p:extLst>
      <p:ext uri="{BB962C8B-B14F-4D97-AF65-F5344CB8AC3E}">
        <p14:creationId xmlns:p14="http://schemas.microsoft.com/office/powerpoint/2010/main" val="58173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4E33B-142F-4A0B-86CF-9E36E699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81174" y="2662775"/>
            <a:ext cx="9348789" cy="4034803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Researchers, scholars, or artists who were appointed as new junior level faculty </a:t>
            </a:r>
            <a:r>
              <a:rPr lang="en-US" altLang="en-US" sz="2400" b="1" dirty="0"/>
              <a:t>no earlier than May 16, 2019.</a:t>
            </a:r>
          </a:p>
          <a:p>
            <a:pPr marL="0" indent="0">
              <a:buNone/>
              <a:defRPr/>
            </a:pPr>
            <a:r>
              <a:rPr lang="en-US" altLang="en-US" sz="2400" b="1" dirty="0"/>
              <a:t> </a:t>
            </a:r>
          </a:p>
          <a:p>
            <a:r>
              <a:rPr lang="en-US" dirty="0"/>
              <a:t>Tenure track assistant professors, Clinical Assistant Professors, Assistant Research Professors, and Scholarly Track.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Clinical and Scholarly Track Assistant Professors, and Assistant Research Professors are welcome to apply provided that you are not 100% soft funded and your appointment includes a research assignment equal to or greater than that of tenure track faculty in their home department/ college.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WHO IS ELIGIBILE?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504FF9-9350-C65C-07EB-7F16CE393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1173" y="1826156"/>
            <a:ext cx="9348789" cy="610742"/>
          </a:xfrm>
        </p:spPr>
        <p:txBody>
          <a:bodyPr/>
          <a:lstStyle/>
          <a:p>
            <a:r>
              <a:rPr lang="en-US" sz="2800" dirty="0"/>
              <a:t>PI and Co-PIs must satisfy:</a:t>
            </a:r>
          </a:p>
        </p:txBody>
      </p:sp>
    </p:spTree>
    <p:extLst>
      <p:ext uri="{BB962C8B-B14F-4D97-AF65-F5344CB8AC3E}">
        <p14:creationId xmlns:p14="http://schemas.microsoft.com/office/powerpoint/2010/main" val="218926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4E33B-142F-4A0B-86CF-9E36E699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81174" y="2005049"/>
            <a:ext cx="9348789" cy="4716593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Instructors, postdocs, adjunct faculty, visiting faculty, and associate professors or above.</a:t>
            </a:r>
          </a:p>
          <a:p>
            <a:pPr>
              <a:defRPr/>
            </a:pPr>
            <a:endParaRPr lang="en-US" altLang="en-US" sz="1200" dirty="0"/>
          </a:p>
          <a:p>
            <a:pPr>
              <a:defRPr/>
            </a:pPr>
            <a:r>
              <a:rPr lang="en-US" altLang="en-US" sz="2400" dirty="0"/>
              <a:t>Those who have been a principal investigator (PI) and/or a Co-PI while working at WSU and received external funding(excluding start-up funds) totaling $100,000 or more at the due date of this proposal.</a:t>
            </a:r>
            <a:endParaRPr lang="en-US" altLang="en-US" dirty="0"/>
          </a:p>
          <a:p>
            <a:pPr marL="0" indent="0">
              <a:buNone/>
              <a:defRPr/>
            </a:pPr>
            <a:endParaRPr lang="en-US" altLang="en-US" sz="1200" dirty="0"/>
          </a:p>
          <a:p>
            <a:pPr>
              <a:defRPr/>
            </a:pPr>
            <a:r>
              <a:rPr lang="en-US" altLang="en-US" sz="2400" dirty="0"/>
              <a:t>Co-PIs need to determine their award allocation amount(s) to confirm the funding received since becoming employed.</a:t>
            </a:r>
          </a:p>
          <a:p>
            <a:pPr marL="0" indent="0">
              <a:buNone/>
              <a:defRPr/>
            </a:pPr>
            <a:endParaRPr lang="en-US" altLang="en-US" sz="1200" dirty="0"/>
          </a:p>
          <a:p>
            <a:pPr>
              <a:defRPr/>
            </a:pPr>
            <a:r>
              <a:rPr lang="en-US" altLang="en-US" sz="2400" dirty="0"/>
              <a:t>Researchers previously funded by the New Faculty Seed Grant program as PI or Co-PI.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WHO IS NOT ELIGIBILE?</a:t>
            </a:r>
          </a:p>
        </p:txBody>
      </p:sp>
    </p:spTree>
    <p:extLst>
      <p:ext uri="{BB962C8B-B14F-4D97-AF65-F5344CB8AC3E}">
        <p14:creationId xmlns:p14="http://schemas.microsoft.com/office/powerpoint/2010/main" val="55905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4E33B-142F-4A0B-86CF-9E36E699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81174" y="2342980"/>
            <a:ext cx="9348789" cy="2825368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The Office of Research provides $200K for this competition.</a:t>
            </a:r>
          </a:p>
          <a:p>
            <a:pPr marL="0" indent="0">
              <a:buNone/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/>
              <a:t>Individual grants are awarded up to a maximum of $25,000.</a:t>
            </a:r>
          </a:p>
          <a:p>
            <a:pPr marL="0" indent="0">
              <a:buNone/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/>
              <a:t>Proposals for smaller amounts are encouraged and considered equally competitive.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PROGRAM FUNDS</a:t>
            </a:r>
          </a:p>
        </p:txBody>
      </p:sp>
    </p:spTree>
    <p:extLst>
      <p:ext uri="{BB962C8B-B14F-4D97-AF65-F5344CB8AC3E}">
        <p14:creationId xmlns:p14="http://schemas.microsoft.com/office/powerpoint/2010/main" val="2757218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4E33B-142F-4A0B-86CF-9E36E699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81174" y="2245623"/>
            <a:ext cx="9348789" cy="35143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Submit by December 2, 2022, via web application.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Full proposals will not be accepted if an NOI is not submitted. </a:t>
            </a:r>
            <a:r>
              <a:rPr lang="en-US" altLang="en-US" b="1" dirty="0"/>
              <a:t>PI may only submit one NOI</a:t>
            </a:r>
            <a:r>
              <a:rPr lang="en-US" altLang="en-US" dirty="0"/>
              <a:t>.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 marL="0" indent="0" algn="ctr">
              <a:buNone/>
              <a:defRPr/>
            </a:pPr>
            <a:r>
              <a:rPr lang="en-US" altLang="en-US" sz="2800" dirty="0"/>
              <a:t>https://orap.wsu.edu/nfsg-noi/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NOTICE OF INTENT</a:t>
            </a:r>
          </a:p>
        </p:txBody>
      </p:sp>
    </p:spTree>
    <p:extLst>
      <p:ext uri="{BB962C8B-B14F-4D97-AF65-F5344CB8AC3E}">
        <p14:creationId xmlns:p14="http://schemas.microsoft.com/office/powerpoint/2010/main" val="401594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4E33B-142F-4A0B-86CF-9E36E699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81174" y="2101243"/>
            <a:ext cx="9348789" cy="428240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NOI includes</a:t>
            </a:r>
          </a:p>
          <a:p>
            <a:pPr lvl="1">
              <a:defRPr/>
            </a:pPr>
            <a:r>
              <a:rPr lang="en-US" altLang="en-US" dirty="0"/>
              <a:t>PI Information, proposal title, a brief description (1-page limit) of proposed work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Suggested Type </a:t>
            </a:r>
          </a:p>
          <a:p>
            <a:pPr marL="16510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en-US" i="1" dirty="0"/>
              <a:t>  </a:t>
            </a:r>
            <a:r>
              <a:rPr lang="en-US" altLang="en-US" sz="2000" i="1" dirty="0"/>
              <a:t>Basic Research, Applied Research, Arts, or Scholarship</a:t>
            </a:r>
            <a:endParaRPr lang="en-US" altLang="en-US" i="1" dirty="0"/>
          </a:p>
          <a:p>
            <a:pPr marL="165100" indent="0">
              <a:spcBef>
                <a:spcPts val="0"/>
              </a:spcBef>
              <a:buFont typeface="Arial" pitchFamily="34" charset="0"/>
              <a:buNone/>
              <a:defRPr/>
            </a:pPr>
            <a:endParaRPr lang="en-US" altLang="en-US" i="1" dirty="0"/>
          </a:p>
          <a:p>
            <a:pPr>
              <a:defRPr/>
            </a:pPr>
            <a:r>
              <a:rPr lang="en-US" altLang="en-US" dirty="0"/>
              <a:t>Suggested emphasis area</a:t>
            </a:r>
            <a:endParaRPr lang="en-US" altLang="en-US" i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NOTICE OF INTENT</a:t>
            </a: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E3957D83-C300-EAC5-D7A0-AA98CD1E5A31}"/>
              </a:ext>
            </a:extLst>
          </p:cNvPr>
          <p:cNvSpPr txBox="1">
            <a:spLocks/>
          </p:cNvSpPr>
          <p:nvPr/>
        </p:nvSpPr>
        <p:spPr>
          <a:xfrm>
            <a:off x="4600074" y="4953484"/>
            <a:ext cx="2991852" cy="13081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Engineering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Environment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Health/Life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Humanities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526066" y="4953483"/>
            <a:ext cx="2991852" cy="130816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Agriculture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Arts/Fine Arts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Business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Education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83F90A3-562C-2A11-BDA3-CD31C3A7EBA7}"/>
              </a:ext>
            </a:extLst>
          </p:cNvPr>
          <p:cNvSpPr txBox="1">
            <a:spLocks/>
          </p:cNvSpPr>
          <p:nvPr/>
        </p:nvSpPr>
        <p:spPr>
          <a:xfrm>
            <a:off x="7833604" y="4940715"/>
            <a:ext cx="3551465" cy="13209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Math/Computer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Multidisciplinary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Physical Sciences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Social Sciences</a:t>
            </a:r>
          </a:p>
        </p:txBody>
      </p:sp>
    </p:spTree>
    <p:extLst>
      <p:ext uri="{BB962C8B-B14F-4D97-AF65-F5344CB8AC3E}">
        <p14:creationId xmlns:p14="http://schemas.microsoft.com/office/powerpoint/2010/main" val="306377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6A128-D30D-4F0B-A064-09B6DC7A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55078"/>
            <a:ext cx="9348789" cy="1198149"/>
          </a:xfrm>
        </p:spPr>
        <p:txBody>
          <a:bodyPr>
            <a:normAutofit/>
          </a:bodyPr>
          <a:lstStyle/>
          <a:p>
            <a:r>
              <a:rPr lang="en-US" dirty="0"/>
              <a:t>TYPES OF SUPPORT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18EC7C6-77E7-C45B-9685-98E6EBB36C70}"/>
              </a:ext>
            </a:extLst>
          </p:cNvPr>
          <p:cNvSpPr txBox="1">
            <a:spLocks/>
          </p:cNvSpPr>
          <p:nvPr/>
        </p:nvSpPr>
        <p:spPr>
          <a:xfrm>
            <a:off x="1209799" y="1973178"/>
            <a:ext cx="5277853" cy="47404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sz="2000" dirty="0"/>
              <a:t>Supplies and/or Equipment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sz="2000" dirty="0"/>
              <a:t>Personal Computers for field data collection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20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sz="2000" dirty="0"/>
              <a:t>Manuscript Publication or Product Fees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20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sz="2000" dirty="0"/>
              <a:t>Domestic and international travel and other related expenses for field work, data collection, training, educational purposes and/or presentations on research, creative or scholarly activities directly related to the proposed project. Including conferences. 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50A79144-5742-8263-8C29-15DB637A5DF3}"/>
              </a:ext>
            </a:extLst>
          </p:cNvPr>
          <p:cNvSpPr txBox="1">
            <a:spLocks/>
          </p:cNvSpPr>
          <p:nvPr/>
        </p:nvSpPr>
        <p:spPr>
          <a:xfrm>
            <a:off x="6519736" y="1973178"/>
            <a:ext cx="5277853" cy="488482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sz="2000" dirty="0"/>
              <a:t>Supplemental support for graduate student activities (summer support, time-slip, supplies, etc.)</a:t>
            </a:r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0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sz="2000" dirty="0"/>
              <a:t>Consultant fee costs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20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sz="2000" dirty="0"/>
              <a:t>Faculty buyout with approved release time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20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sz="2000" dirty="0"/>
              <a:t>Two months faculty summer salary*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2000" dirty="0"/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r>
              <a:rPr lang="en-US" altLang="en-US" sz="2000" dirty="0"/>
              <a:t>Graduate assistantships*</a:t>
            </a:r>
          </a:p>
          <a:p>
            <a:pPr marL="687388" lvl="1" indent="-342900">
              <a:lnSpc>
                <a:spcPct val="100000"/>
              </a:lnSpc>
              <a:spcBef>
                <a:spcPts val="0"/>
              </a:spcBef>
            </a:pPr>
            <a:endParaRPr lang="en-US" altLang="en-US" sz="2000" dirty="0"/>
          </a:p>
          <a:p>
            <a:pPr marL="344488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i="1" dirty="0"/>
              <a:t>*</a:t>
            </a:r>
            <a:r>
              <a:rPr lang="en-US" altLang="en-US" sz="2000" dirty="0"/>
              <a:t>Not</a:t>
            </a:r>
            <a:r>
              <a:rPr lang="en-US" altLang="en-US" sz="2000" i="1" dirty="0"/>
              <a:t> </a:t>
            </a:r>
            <a:r>
              <a:rPr lang="en-US" altLang="en-US" sz="2000" dirty="0"/>
              <a:t>typically granted; strong justification needed (extraordinary circumstances) </a:t>
            </a:r>
          </a:p>
        </p:txBody>
      </p:sp>
    </p:spTree>
    <p:extLst>
      <p:ext uri="{BB962C8B-B14F-4D97-AF65-F5344CB8AC3E}">
        <p14:creationId xmlns:p14="http://schemas.microsoft.com/office/powerpoint/2010/main" val="1978852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021-Brand-8-19-21">
      <a:dk1>
        <a:srgbClr val="000000"/>
      </a:dk1>
      <a:lt1>
        <a:srgbClr val="FFFFFF"/>
      </a:lt1>
      <a:dk2>
        <a:srgbClr val="4D4D4D"/>
      </a:dk2>
      <a:lt2>
        <a:srgbClr val="A60F2D"/>
      </a:lt2>
      <a:accent1>
        <a:srgbClr val="CA1237"/>
      </a:accent1>
      <a:accent2>
        <a:srgbClr val="002D61"/>
      </a:accent2>
      <a:accent3>
        <a:srgbClr val="F3E700"/>
      </a:accent3>
      <a:accent4>
        <a:srgbClr val="FF6727"/>
      </a:accent4>
      <a:accent5>
        <a:srgbClr val="AADC24"/>
      </a:accent5>
      <a:accent6>
        <a:srgbClr val="5BC3F5"/>
      </a:accent6>
      <a:hlink>
        <a:srgbClr val="CA1237"/>
      </a:hlink>
      <a:folHlink>
        <a:srgbClr val="FF0000"/>
      </a:folHlink>
    </a:clrScheme>
    <a:fontScheme name="Arial bo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Rible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2873</TotalTime>
  <Words>1782</Words>
  <Application>Microsoft Office PowerPoint</Application>
  <PresentationFormat>Widescreen</PresentationFormat>
  <Paragraphs>274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Calibri</vt:lpstr>
      <vt:lpstr>Wingdings</vt:lpstr>
      <vt:lpstr>Office Theme</vt:lpstr>
      <vt:lpstr>NEW FACULTY SEED GRANT</vt:lpstr>
      <vt:lpstr>THE PURPOSE</vt:lpstr>
      <vt:lpstr>PowerPoint Presentation</vt:lpstr>
      <vt:lpstr>WHO IS ELIGIBILE?</vt:lpstr>
      <vt:lpstr>WHO IS NOT ELIGIBILE?</vt:lpstr>
      <vt:lpstr>PROGRAM FUNDS</vt:lpstr>
      <vt:lpstr>NOTICE OF INTENT</vt:lpstr>
      <vt:lpstr>NOTICE OF INTENT</vt:lpstr>
      <vt:lpstr>TYPES OF SUPPORT</vt:lpstr>
      <vt:lpstr>WHAT IS NOT SUPPORTED?</vt:lpstr>
      <vt:lpstr>HOW TO SUBMIT?</vt:lpstr>
      <vt:lpstr>REVIEW PROCESS</vt:lpstr>
      <vt:lpstr>REVIEW PROCESS</vt:lpstr>
      <vt:lpstr>REVIEW PROCESS</vt:lpstr>
      <vt:lpstr>REVIEW CRITERIA</vt:lpstr>
      <vt:lpstr>REVIEW CRITERIA</vt:lpstr>
      <vt:lpstr>PROPOSAL PREPARATION</vt:lpstr>
      <vt:lpstr>BUDGET</vt:lpstr>
      <vt:lpstr>BUDGET JUSTIFICATION</vt:lpstr>
      <vt:lpstr>AWARD TERMS AND CONDITIONS</vt:lpstr>
      <vt:lpstr>AWARD TERMS AND CONDITIONS</vt:lpstr>
      <vt:lpstr>AWARD TERMS AND CONDITIONS</vt:lpstr>
      <vt:lpstr>AWARD TERMS AND CONDITIONS</vt:lpstr>
      <vt:lpstr>Notification</vt:lpstr>
      <vt:lpstr>IMPORTANT DATES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Boydo, Valerie J</dc:creator>
  <cp:lastModifiedBy>Brashear, Emily</cp:lastModifiedBy>
  <cp:revision>113</cp:revision>
  <cp:lastPrinted>2021-09-10T21:18:26Z</cp:lastPrinted>
  <dcterms:created xsi:type="dcterms:W3CDTF">2021-07-01T22:58:28Z</dcterms:created>
  <dcterms:modified xsi:type="dcterms:W3CDTF">2022-10-14T21:22:52Z</dcterms:modified>
</cp:coreProperties>
</file>